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12192000"/>
  <p:notesSz cx="6858000" cy="9144000"/>
  <p:embeddedFontLst>
    <p:embeddedFont>
      <p:font typeface="Geo"/>
      <p:regular r:id="rId18"/>
      <p: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hHf8LoFcn7eY2KQCUxwQ5O6hmT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B145338-2B46-451C-A376-10426C1C1B82}">
  <a:tblStyle styleId="{2B145338-2B46-451C-A376-10426C1C1B82}" styleName="Table_0">
    <a:wholeTbl>
      <a:tcTxStyle b="off" i="off">
        <a:font>
          <a:latin typeface="Speak Pro"/>
          <a:ea typeface="Speak Pro"/>
          <a:cs typeface="Speak Pro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BEDE7"/>
          </a:solidFill>
        </a:fill>
      </a:tcStyle>
    </a:wholeTbl>
    <a:band1H>
      <a:tcTxStyle/>
      <a:tcStyle>
        <a:fill>
          <a:solidFill>
            <a:srgbClr val="F6DACC"/>
          </a:solidFill>
        </a:fill>
      </a:tcStyle>
    </a:band1H>
    <a:band2H>
      <a:tcTxStyle/>
    </a:band2H>
    <a:band1V>
      <a:tcTxStyle/>
      <a:tcStyle>
        <a:fill>
          <a:solidFill>
            <a:srgbClr val="F6DACC"/>
          </a:solidFill>
        </a:fill>
      </a:tcStyle>
    </a:band1V>
    <a:band2V>
      <a:tcTxStyle/>
    </a:band2V>
    <a:lastCol>
      <a:tcTxStyle b="on" i="off">
        <a:font>
          <a:latin typeface="Speak Pro"/>
          <a:ea typeface="Speak Pro"/>
          <a:cs typeface="Speak Pro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Speak Pro"/>
          <a:ea typeface="Speak Pro"/>
          <a:cs typeface="Speak Pro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Speak Pro"/>
          <a:ea typeface="Speak Pro"/>
          <a:cs typeface="Speak Pro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Speak Pro"/>
          <a:ea typeface="Speak Pro"/>
          <a:cs typeface="Speak Pro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Geo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Ge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5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15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Geo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5"/>
          <p:cNvSpPr txBox="1"/>
          <p:nvPr>
            <p:ph idx="1" type="subTitle"/>
          </p:nvPr>
        </p:nvSpPr>
        <p:spPr>
          <a:xfrm>
            <a:off x="1100051" y="4645152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cxnSp>
        <p:nvCxnSpPr>
          <p:cNvPr id="17" name="Google Shape;17;p15"/>
          <p:cNvCxnSpPr/>
          <p:nvPr/>
        </p:nvCxnSpPr>
        <p:spPr>
          <a:xfrm>
            <a:off x="1207658" y="4474741"/>
            <a:ext cx="98755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15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3"/>
          <p:cNvSpPr/>
          <p:nvPr>
            <p:ph idx="2" type="pic"/>
          </p:nvPr>
        </p:nvSpPr>
        <p:spPr>
          <a:xfrm>
            <a:off x="15" y="0"/>
            <a:ext cx="12191985" cy="457835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88" name="Google Shape;88;p23"/>
          <p:cNvSpPr txBox="1"/>
          <p:nvPr>
            <p:ph type="title"/>
          </p:nvPr>
        </p:nvSpPr>
        <p:spPr>
          <a:xfrm>
            <a:off x="1097279" y="4799362"/>
            <a:ext cx="10113645" cy="74368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eo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" type="body"/>
          </p:nvPr>
        </p:nvSpPr>
        <p:spPr>
          <a:xfrm>
            <a:off x="1097279" y="5715000"/>
            <a:ext cx="10113264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90" name="Google Shape;90;p23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3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14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Geo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subTitle"/>
          </p:nvPr>
        </p:nvSpPr>
        <p:spPr>
          <a:xfrm>
            <a:off x="1100051" y="4645152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cxnSp>
        <p:nvCxnSpPr>
          <p:cNvPr id="39" name="Google Shape;39;p14"/>
          <p:cNvCxnSpPr/>
          <p:nvPr/>
        </p:nvCxnSpPr>
        <p:spPr>
          <a:xfrm>
            <a:off x="1207658" y="4474741"/>
            <a:ext cx="98755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14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4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solidFill>
          <a:schemeClr val="lt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7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7"/>
          <p:cNvSpPr txBox="1"/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Geo"/>
              <a:buNone/>
              <a:defRPr b="0"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7"/>
          <p:cNvSpPr txBox="1"/>
          <p:nvPr>
            <p:ph idx="1" type="body"/>
          </p:nvPr>
        </p:nvSpPr>
        <p:spPr>
          <a:xfrm>
            <a:off x="1097280" y="466344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47" name="Google Shape;47;p17"/>
          <p:cNvCxnSpPr/>
          <p:nvPr/>
        </p:nvCxnSpPr>
        <p:spPr>
          <a:xfrm>
            <a:off x="1207658" y="4485132"/>
            <a:ext cx="98755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17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7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" type="body"/>
          </p:nvPr>
        </p:nvSpPr>
        <p:spPr>
          <a:xfrm>
            <a:off x="1097280" y="2120900"/>
            <a:ext cx="4639736" cy="3748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2" type="body"/>
          </p:nvPr>
        </p:nvSpPr>
        <p:spPr>
          <a:xfrm>
            <a:off x="6515944" y="2120900"/>
            <a:ext cx="4639736" cy="37481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8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" type="body"/>
          </p:nvPr>
        </p:nvSpPr>
        <p:spPr>
          <a:xfrm>
            <a:off x="1097280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19"/>
          <p:cNvSpPr txBox="1"/>
          <p:nvPr>
            <p:ph idx="2" type="body"/>
          </p:nvPr>
        </p:nvSpPr>
        <p:spPr>
          <a:xfrm>
            <a:off x="1097280" y="2958274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2" name="Google Shape;62;p19"/>
          <p:cNvSpPr txBox="1"/>
          <p:nvPr>
            <p:ph idx="3" type="body"/>
          </p:nvPr>
        </p:nvSpPr>
        <p:spPr>
          <a:xfrm>
            <a:off x="6515944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19"/>
          <p:cNvSpPr txBox="1"/>
          <p:nvPr>
            <p:ph idx="4" type="body"/>
          </p:nvPr>
        </p:nvSpPr>
        <p:spPr>
          <a:xfrm>
            <a:off x="6515944" y="2958273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0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0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1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22"/>
          <p:cNvSpPr txBox="1"/>
          <p:nvPr>
            <p:ph type="title"/>
          </p:nvPr>
        </p:nvSpPr>
        <p:spPr>
          <a:xfrm>
            <a:off x="643466" y="786383"/>
            <a:ext cx="3517567" cy="20939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eo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idx="1" type="body"/>
          </p:nvPr>
        </p:nvSpPr>
        <p:spPr>
          <a:xfrm>
            <a:off x="5458984" y="812799"/>
            <a:ext cx="5928344" cy="5294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2" type="body"/>
          </p:nvPr>
        </p:nvSpPr>
        <p:spPr>
          <a:xfrm>
            <a:off x="643465" y="3043050"/>
            <a:ext cx="3517567" cy="3064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2" name="Google Shape;82;p22"/>
          <p:cNvSpPr txBox="1"/>
          <p:nvPr>
            <p:ph idx="10" type="dt"/>
          </p:nvPr>
        </p:nvSpPr>
        <p:spPr>
          <a:xfrm>
            <a:off x="643464" y="6446520"/>
            <a:ext cx="35175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1" type="ftr"/>
          </p:nvPr>
        </p:nvSpPr>
        <p:spPr>
          <a:xfrm>
            <a:off x="5458983" y="6446520"/>
            <a:ext cx="53340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0" Type="http://schemas.openxmlformats.org/officeDocument/2006/relationships/theme" Target="../theme/theme3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600"/>
              <a:buFont typeface="Geo"/>
              <a:buNone/>
              <a:defRPr b="0" i="0" sz="4600" u="none" cap="none" strike="noStrike">
                <a:solidFill>
                  <a:srgbClr val="3F3F3F"/>
                </a:solidFill>
                <a:latin typeface="Geo"/>
                <a:ea typeface="Geo"/>
                <a:cs typeface="Geo"/>
                <a:sym typeface="Ge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3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i="0" sz="20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Char char="◦"/>
              <a:defRPr b="0" i="0" sz="18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3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3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" name="Google Shape;12;p13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1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600"/>
              <a:buFont typeface="Geo"/>
              <a:buNone/>
              <a:defRPr b="0" i="0" sz="4600" u="none" cap="none" strike="noStrike">
                <a:solidFill>
                  <a:srgbClr val="3F3F3F"/>
                </a:solidFill>
                <a:latin typeface="Geo"/>
                <a:ea typeface="Geo"/>
                <a:cs typeface="Geo"/>
                <a:sym typeface="Ge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4" name="Google Shape;24;p12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i="0" sz="20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Char char="◦"/>
              <a:defRPr b="0" i="0" sz="18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12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12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12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8" name="Google Shape;28;p12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code/mpwolke/obesity-levels-life-style/input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"/>
          <p:cNvSpPr txBox="1"/>
          <p:nvPr>
            <p:ph type="ctrTitle"/>
          </p:nvPr>
        </p:nvSpPr>
        <p:spPr>
          <a:xfrm>
            <a:off x="4301067" y="799958"/>
            <a:ext cx="7806267" cy="34947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Geo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Data-Driven Estimation of Obesity Risk from Lifestyle Habits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"/>
          <p:cNvSpPr txBox="1"/>
          <p:nvPr>
            <p:ph idx="1" type="subTitle"/>
          </p:nvPr>
        </p:nvSpPr>
        <p:spPr>
          <a:xfrm>
            <a:off x="6805053" y="4337755"/>
            <a:ext cx="5555995" cy="12386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sz="3200"/>
              <a:t>PRESENTED BY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3200"/>
              <a:buNone/>
            </a:pPr>
            <a:r>
              <a:rPr b="1" lang="en-US" sz="3200"/>
              <a:t>VIVEK PAL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3200"/>
              <a:buNone/>
            </a:pPr>
            <a:r>
              <a:rPr lang="en-US" sz="3200"/>
              <a:t>ENROLLMENT NO.- </a:t>
            </a:r>
            <a:r>
              <a:rPr b="1" lang="en-US" sz="3200"/>
              <a:t>6101905164 </a:t>
            </a:r>
            <a:endParaRPr/>
          </a:p>
        </p:txBody>
      </p:sp>
      <p:pic>
        <p:nvPicPr>
          <p:cNvPr id="100" name="Google Shape;10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10"/>
            <a:ext cx="4301066" cy="68579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" name="Google Shape;101;p1"/>
          <p:cNvCxnSpPr/>
          <p:nvPr/>
        </p:nvCxnSpPr>
        <p:spPr>
          <a:xfrm>
            <a:off x="6805053" y="4294754"/>
            <a:ext cx="43891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500"/>
              <a:buFont typeface="Geo"/>
              <a:buNone/>
            </a:pPr>
            <a:r>
              <a:rPr lang="en-US" sz="5500">
                <a:latin typeface="Arial"/>
                <a:ea typeface="Arial"/>
                <a:cs typeface="Arial"/>
                <a:sym typeface="Arial"/>
              </a:rPr>
              <a:t>Future Work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0"/>
          <p:cNvSpPr txBox="1"/>
          <p:nvPr>
            <p:ph idx="1" type="body"/>
          </p:nvPr>
        </p:nvSpPr>
        <p:spPr>
          <a:xfrm>
            <a:off x="1097280" y="2434376"/>
            <a:ext cx="9317551" cy="31085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ntegrate </a:t>
            </a:r>
            <a:r>
              <a:rPr b="1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time-series data</a:t>
            </a: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(e.g., wearable trackers).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</a:t>
            </a:r>
            <a:r>
              <a:rPr b="1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</a:t>
            </a: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models for even better prediction accuracy.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 a </a:t>
            </a:r>
            <a:r>
              <a:rPr b="1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web or mobile app</a:t>
            </a: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public use.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 more features like sleep patterns, stress levels, etc.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"/>
          <p:cNvSpPr txBox="1"/>
          <p:nvPr>
            <p:ph idx="1" type="body"/>
          </p:nvPr>
        </p:nvSpPr>
        <p:spPr>
          <a:xfrm>
            <a:off x="656493" y="1548554"/>
            <a:ext cx="11535507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9000"/>
              <a:buNone/>
            </a:pPr>
            <a:r>
              <a:rPr lang="en-US" sz="19000"/>
              <a:t>THANK  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 txBox="1"/>
          <p:nvPr>
            <p:ph type="title"/>
          </p:nvPr>
        </p:nvSpPr>
        <p:spPr>
          <a:xfrm>
            <a:off x="1266093" y="780381"/>
            <a:ext cx="10058400" cy="101052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500"/>
              <a:buFont typeface="Geo"/>
              <a:buNone/>
            </a:pPr>
            <a:r>
              <a:rPr lang="en-US" sz="5500">
                <a:latin typeface="Arial"/>
                <a:ea typeface="Arial"/>
                <a:cs typeface="Arial"/>
                <a:sym typeface="Arial"/>
              </a:rPr>
              <a:t>Introduction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 txBox="1"/>
          <p:nvPr>
            <p:ph idx="1" type="body"/>
          </p:nvPr>
        </p:nvSpPr>
        <p:spPr>
          <a:xfrm>
            <a:off x="398586" y="1908141"/>
            <a:ext cx="11793414" cy="52629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Obesity is a rising global health concern, influenced by lifestyle and behavior.</a:t>
            </a:r>
            <a:endParaRPr/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project uses ML models to predict and classify obesity levels from individual lifestyle data.</a:t>
            </a:r>
            <a:endParaRPr/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Achieved over 90% accuracy with classification models.</a:t>
            </a:r>
            <a:endParaRPr/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Regression models predicted BMI with high R².</a:t>
            </a:r>
            <a:endParaRPr/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K-Means clustering identified lifestyle patterns among individuals.</a:t>
            </a:r>
            <a:endParaRPr/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Traditional obesity diagnosis relies on BMI but ignores behavioral factors.</a:t>
            </a:r>
            <a:endParaRPr/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 provides a modern, data-driven approach.</a:t>
            </a:r>
            <a:endParaRPr/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Goal: Predict obesity levels based on lifestyle features like diet, exercise, and habits.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500"/>
              <a:buFont typeface="Geo"/>
              <a:buNone/>
            </a:pPr>
            <a:r>
              <a:rPr lang="en-US" sz="5500">
                <a:latin typeface="Arial"/>
                <a:ea typeface="Arial"/>
                <a:cs typeface="Arial"/>
                <a:sym typeface="Arial"/>
              </a:rPr>
              <a:t>About Dataset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"/>
          <p:cNvSpPr txBox="1"/>
          <p:nvPr>
            <p:ph idx="1" type="body"/>
          </p:nvPr>
        </p:nvSpPr>
        <p:spPr>
          <a:xfrm>
            <a:off x="1097280" y="2108201"/>
            <a:ext cx="1024128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77800" lvl="0" marL="9144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Char char=" "/>
            </a:pPr>
            <a:r>
              <a:rPr b="1"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Kaggle (UCI Obesity Dataset)</a:t>
            </a:r>
            <a:endParaRPr/>
          </a:p>
          <a:p>
            <a:pPr indent="-17780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Char char=" "/>
            </a:pPr>
            <a:r>
              <a:rPr b="1"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features: 17 (age, weight, height, dietary habits, activity, smoking, alcohol, etc.)</a:t>
            </a:r>
            <a:endParaRPr/>
          </a:p>
          <a:p>
            <a:pPr indent="-17780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Char char=" "/>
            </a:pPr>
            <a:r>
              <a:rPr b="1"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Combination of categorical and numerical data types.</a:t>
            </a:r>
            <a:endParaRPr/>
          </a:p>
          <a:p>
            <a:pPr indent="-17780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Char char=" "/>
            </a:pPr>
            <a:r>
              <a:rPr b="1"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LinK: </a:t>
            </a:r>
            <a:r>
              <a:rPr b="1" lang="en-US" sz="28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https://www.kaggle.com/code/mpwolke/obesity-levels-life-style/input</a:t>
            </a:r>
            <a:endParaRPr b="1"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500"/>
              <a:buFont typeface="Geo"/>
              <a:buNone/>
            </a:pPr>
            <a:r>
              <a:rPr lang="en-US" sz="5500">
                <a:latin typeface="Arial"/>
                <a:ea typeface="Arial"/>
                <a:cs typeface="Arial"/>
                <a:sym typeface="Arial"/>
              </a:rPr>
              <a:t>Machine Learning Model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19" name="Google Shape;119;p4"/>
          <p:cNvGraphicFramePr/>
          <p:nvPr/>
        </p:nvGraphicFramePr>
        <p:xfrm>
          <a:off x="1096963" y="21082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{2B145338-2B46-451C-A376-10426C1C1B82}</a:tableStyleId>
              </a:tblPr>
              <a:tblGrid>
                <a:gridCol w="3444550"/>
                <a:gridCol w="66138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TASK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ALGORITHMS USED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Classification 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Logistic Regression, KNN, Decision Tree, SVM, RF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Regression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Linear, Lasso, Ridge, Decision Tree, Random Forest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Clustering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K-means Clustering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"/>
          <p:cNvSpPr txBox="1"/>
          <p:nvPr>
            <p:ph type="title"/>
          </p:nvPr>
        </p:nvSpPr>
        <p:spPr>
          <a:xfrm>
            <a:off x="815926" y="304800"/>
            <a:ext cx="10058400" cy="107561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500"/>
              <a:buFont typeface="Geo"/>
              <a:buNone/>
            </a:pPr>
            <a:r>
              <a:rPr lang="en-US" sz="5500">
                <a:latin typeface="Arial"/>
                <a:ea typeface="Arial"/>
                <a:cs typeface="Arial"/>
                <a:sym typeface="Arial"/>
              </a:rPr>
              <a:t>Best Fit Model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5" name="Google Shape;125;p5"/>
          <p:cNvGraphicFramePr/>
          <p:nvPr/>
        </p:nvGraphicFramePr>
        <p:xfrm>
          <a:off x="815926" y="16857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{2B145338-2B46-451C-A376-10426C1C1B82}</a:tableStyleId>
              </a:tblPr>
              <a:tblGrid>
                <a:gridCol w="3427825"/>
                <a:gridCol w="74093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Result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Classification- Random Forest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91%(Accuracy)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Insight</a:t>
                      </a: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: Random Forest gave the best accuracy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Regression- 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Random Forest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7.18(RMSE), 093(R² Score)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Insight:</a:t>
                      </a: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RF Regressor best fits BMI prediction (lowest error, highest R²).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Clustering-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(K-Means)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Cluster 2: 44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Insight:</a:t>
                      </a: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Cluster 2 = rare profile; might indicate outliers or unique behaviors.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600"/>
              <a:buFont typeface="Geo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Entity Relationship Diagram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4141" y="1924929"/>
            <a:ext cx="6694796" cy="4463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600"/>
              <a:buFont typeface="Geo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Use Case Diagram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25509" y="1944076"/>
            <a:ext cx="6963967" cy="46426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500"/>
              <a:buFont typeface="Geo"/>
              <a:buNone/>
            </a:pPr>
            <a:r>
              <a:rPr lang="en-US" sz="5500">
                <a:latin typeface="Arial"/>
                <a:ea typeface="Arial"/>
                <a:cs typeface="Arial"/>
                <a:sym typeface="Arial"/>
              </a:rPr>
              <a:t>Observations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8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77800" lvl="0" marL="9144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Random Forest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was the best for both classification and regression.</a:t>
            </a:r>
            <a:endParaRPr/>
          </a:p>
          <a:p>
            <a:pPr indent="-17780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Linear models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performed moderately; not suitable for complex patterns.</a:t>
            </a:r>
            <a:endParaRPr/>
          </a:p>
          <a:p>
            <a:pPr indent="-17780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Clustering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reveals hidden lifestyle groups that correlate with obesity.</a:t>
            </a:r>
            <a:endParaRPr/>
          </a:p>
          <a:p>
            <a:pPr indent="-17780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Some obesity categories (e.g., Obesity Type II) were easier to detect.</a:t>
            </a:r>
            <a:endParaRPr/>
          </a:p>
          <a:p>
            <a:pPr indent="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500"/>
              <a:buFont typeface="Geo"/>
              <a:buNone/>
            </a:pPr>
            <a:r>
              <a:rPr lang="en-US" sz="5500">
                <a:latin typeface="Arial"/>
                <a:ea typeface="Arial"/>
                <a:cs typeface="Arial"/>
                <a:sym typeface="Arial"/>
              </a:rPr>
              <a:t>Conclusion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9"/>
          <p:cNvSpPr txBox="1"/>
          <p:nvPr>
            <p:ph idx="1" type="body"/>
          </p:nvPr>
        </p:nvSpPr>
        <p:spPr>
          <a:xfrm>
            <a:off x="1066800" y="1967524"/>
            <a:ext cx="10058400" cy="4362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-177800" lvl="0" marL="9144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ML can </a:t>
            </a: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effectively estimate obesity risk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based on behavioral and lifestyle inputs.</a:t>
            </a:r>
            <a:endParaRPr/>
          </a:p>
          <a:p>
            <a:pPr indent="-17780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Random Forest showed superior performance in both prediction and classification.</a:t>
            </a:r>
            <a:endParaRPr/>
          </a:p>
          <a:p>
            <a:pPr indent="-17780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Clustering highlighted distinct groups with similar obesity tendencies.</a:t>
            </a:r>
            <a:endParaRPr/>
          </a:p>
          <a:p>
            <a:pPr indent="-17780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This approach helps pave the way for </a:t>
            </a: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personalized health interventions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indent="0" lvl="0" marL="9144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trospectVTI">
  <a:themeElements>
    <a:clrScheme name="Custom 40">
      <a:dk1>
        <a:srgbClr val="000000"/>
      </a:dk1>
      <a:lt1>
        <a:srgbClr val="FFFFFF"/>
      </a:lt1>
      <a:dk2>
        <a:srgbClr val="545D57"/>
      </a:dk2>
      <a:lt2>
        <a:srgbClr val="EBEBE8"/>
      </a:lt2>
      <a:accent1>
        <a:srgbClr val="579858"/>
      </a:accent1>
      <a:accent2>
        <a:srgbClr val="ED583E"/>
      </a:accent2>
      <a:accent3>
        <a:srgbClr val="D3BA59"/>
      </a:accent3>
      <a:accent4>
        <a:srgbClr val="4C94AC"/>
      </a:accent4>
      <a:accent5>
        <a:srgbClr val="A09E84"/>
      </a:accent5>
      <a:accent6>
        <a:srgbClr val="FC7D4A"/>
      </a:accent6>
      <a:hlink>
        <a:srgbClr val="04A2DA"/>
      </a:hlink>
      <a:folHlink>
        <a:srgbClr val="808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2025-05-08T06:00:31Z</dcterms:created>
  <dc:creator>deepanshi kishore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